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5"/>
  </p:notesMasterIdLst>
  <p:sldIdLst>
    <p:sldId id="306" r:id="rId5"/>
    <p:sldId id="337" r:id="rId6"/>
    <p:sldId id="342" r:id="rId7"/>
    <p:sldId id="341" r:id="rId8"/>
    <p:sldId id="343" r:id="rId9"/>
    <p:sldId id="349" r:id="rId10"/>
    <p:sldId id="350" r:id="rId11"/>
    <p:sldId id="352" r:id="rId12"/>
    <p:sldId id="351" r:id="rId13"/>
    <p:sldId id="320" r:id="rId14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4"/>
    <a:srgbClr val="F16122"/>
    <a:srgbClr val="FFDF7F"/>
    <a:srgbClr val="E400F6"/>
    <a:srgbClr val="522D80"/>
    <a:srgbClr val="FF997F"/>
    <a:srgbClr val="B2FF99"/>
    <a:srgbClr val="CC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>
        <p:scale>
          <a:sx n="100" d="100"/>
          <a:sy n="100" d="100"/>
        </p:scale>
        <p:origin x="966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f1tenth.org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youtu.be/YFQzyfXV6R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autodrive-ecosystem.github.io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sites.google.com/view/opencav/" TargetMode="Externa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jpg"/><Relationship Id="rId1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hyperlink" Target="https://youtu.be/Rq7Wwcwn1uk?feature=shared" TargetMode="External"/><Relationship Id="rId17" Type="http://schemas.openxmlformats.org/officeDocument/2006/relationships/hyperlink" Target="https://youtu.be/YIZz_8rLgZQ?feature=shared" TargetMode="External"/><Relationship Id="rId2" Type="http://schemas.openxmlformats.org/officeDocument/2006/relationships/hyperlink" Target="https://autodrive-ecosystem.github.io/" TargetMode="External"/><Relationship Id="rId16" Type="http://schemas.openxmlformats.org/officeDocument/2006/relationships/hyperlink" Target="https://youtu.be/PLW1-sYW6H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youtu.be/t0CgNR_LgrQ?feature=shared" TargetMode="External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github.com/Tinker-Twins/AutoDRIVE/blob/AutoDRIVE-Testbed/Documents/BOM.pdf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github.com/Tinker-Twins/AutoDRIVE/blob/AutoDRIVE-Testbed/Documents/Nigel%20-%20Assembly%20Guid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posts/samaktanmay_digital-twin-of-f1tenth-in-autodrive-simulator-activity-7127361538797047808-4jzV?utm_source=share&amp;utm_medium=member_desktop" TargetMode="External"/><Relationship Id="rId5" Type="http://schemas.openxmlformats.org/officeDocument/2006/relationships/hyperlink" Target="https://github.com/Tinker-Twins/AutoDRIVE/releases/tag/Devkit-0.3.0" TargetMode="External"/><Relationship Id="rId4" Type="http://schemas.openxmlformats.org/officeDocument/2006/relationships/hyperlink" Target="https://github.com/Tinker-Twins/AutoDRIVE/releases/tag/Simulator-0.3.0" TargetMode="External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embedded/jetpack-sdk-511" TargetMode="External"/><Relationship Id="rId2" Type="http://schemas.openxmlformats.org/officeDocument/2006/relationships/hyperlink" Target="https://developer.nvidia.com/downloads/embedded/l4t/r35_release_v3.1/sd_card_b49/jp511-xnx-sd-card-image.zi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hyperlink" Target="https://docs.ros.org/en/galactic/index.html" TargetMode="External"/><Relationship Id="rId4" Type="http://schemas.openxmlformats.org/officeDocument/2006/relationships/hyperlink" Target="https://developer.nvidia.com/embedded/learn/get-started-jetson-xavier-nx-devkit#prep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Theme: digital twins + vehicle scale + Autoware</a:t>
            </a:r>
          </a:p>
          <a:p>
            <a:r>
              <a:rPr lang="en-US" dirty="0"/>
              <a:t>ODD focus: on-road autonomous navigation</a:t>
            </a:r>
          </a:p>
          <a:p>
            <a:r>
              <a:rPr lang="en-US" dirty="0"/>
              <a:t>Platforms:</a:t>
            </a:r>
          </a:p>
          <a:p>
            <a:pPr lvl="1"/>
            <a:r>
              <a:rPr lang="en-US" dirty="0"/>
              <a:t>Small-scale: </a:t>
            </a:r>
            <a:r>
              <a:rPr lang="en-US" dirty="0">
                <a:hlinkClick r:id="rId2"/>
              </a:rPr>
              <a:t>Nigel</a:t>
            </a:r>
            <a:r>
              <a:rPr lang="en-US" dirty="0"/>
              <a:t>/</a:t>
            </a:r>
            <a:r>
              <a:rPr lang="en-US" dirty="0">
                <a:hlinkClick r:id="rId3"/>
              </a:rPr>
              <a:t>F1TENTH</a:t>
            </a:r>
            <a:endParaRPr lang="en-US" dirty="0"/>
          </a:p>
          <a:p>
            <a:pPr lvl="1"/>
            <a:r>
              <a:rPr lang="en-US" dirty="0"/>
              <a:t>Full-scale: </a:t>
            </a:r>
            <a:r>
              <a:rPr lang="en-US" dirty="0" err="1">
                <a:hlinkClick r:id="rId4"/>
              </a:rPr>
              <a:t>OpenCAV</a:t>
            </a:r>
            <a:endParaRPr lang="en-US" dirty="0"/>
          </a:p>
          <a:p>
            <a:pPr lvl="1"/>
            <a:r>
              <a:rPr lang="en-US" dirty="0"/>
              <a:t>Simulation: </a:t>
            </a:r>
            <a:r>
              <a:rPr lang="en-US" dirty="0">
                <a:hlinkClick r:id="rId5"/>
              </a:rPr>
              <a:t>AutoDRIVE Simulator</a:t>
            </a:r>
            <a:endParaRPr lang="en-US" dirty="0"/>
          </a:p>
          <a:p>
            <a:pPr lvl="1"/>
            <a:r>
              <a:rPr lang="en-US" dirty="0"/>
              <a:t>Software-stack: </a:t>
            </a:r>
            <a:r>
              <a:rPr lang="en-US" dirty="0">
                <a:hlinkClick r:id="rId6"/>
              </a:rPr>
              <a:t>Autoware</a:t>
            </a:r>
            <a:endParaRPr lang="en-US" dirty="0"/>
          </a:p>
          <a:p>
            <a:r>
              <a:rPr lang="en-US" dirty="0"/>
              <a:t>True digital twin framework:</a:t>
            </a:r>
          </a:p>
          <a:p>
            <a:pPr lvl="1"/>
            <a:r>
              <a:rPr lang="en-US" dirty="0"/>
              <a:t>Immersive teleoperation demo</a:t>
            </a:r>
          </a:p>
          <a:p>
            <a:r>
              <a:rPr lang="en-US" dirty="0"/>
              <a:t>Autoware demo:</a:t>
            </a:r>
          </a:p>
          <a:p>
            <a:pPr lvl="1"/>
            <a:r>
              <a:rPr lang="en-US" dirty="0"/>
              <a:t>Autonomous navigation (waypoint following)</a:t>
            </a:r>
          </a:p>
          <a:p>
            <a:r>
              <a:rPr lang="en-US" dirty="0"/>
              <a:t>Documentation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421" y="933450"/>
            <a:ext cx="2286000" cy="22860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179" y="3774631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33" y="1124025"/>
            <a:ext cx="1828800" cy="1959344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0821" y="3921117"/>
            <a:ext cx="2743200" cy="1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8" y="4347309"/>
            <a:ext cx="1828800" cy="18288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418" y="4347309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680" y="4347309"/>
            <a:ext cx="1706954" cy="1828800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26" y="4493795"/>
            <a:ext cx="2743200" cy="153582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C77C2B-B380-E631-ACFD-F55587CA1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76093"/>
              </p:ext>
            </p:extLst>
          </p:nvPr>
        </p:nvGraphicFramePr>
        <p:xfrm>
          <a:off x="689780" y="1940369"/>
          <a:ext cx="10812438" cy="2286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4435">
                  <a:extLst>
                    <a:ext uri="{9D8B030D-6E8A-4147-A177-3AD203B41FA5}">
                      <a16:colId xmlns:a16="http://schemas.microsoft.com/office/drawing/2014/main" val="182309561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16082053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58991594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3678107276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30631395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098255721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01216512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635469648"/>
                    </a:ext>
                  </a:extLst>
                </a:gridCol>
                <a:gridCol w="1117981">
                  <a:extLst>
                    <a:ext uri="{9D8B030D-6E8A-4147-A177-3AD203B41FA5}">
                      <a16:colId xmlns:a16="http://schemas.microsoft.com/office/drawing/2014/main" val="2107283242"/>
                    </a:ext>
                  </a:extLst>
                </a:gridCol>
              </a:tblGrid>
              <a:tr h="25400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AuE-8360 Capstone Project (Fall 2023)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479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10/18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11/01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11/08</a:t>
                      </a:r>
                      <a:endParaRPr lang="en-US" sz="14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11/15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11/22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11/29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12/06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136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Announcements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946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Project Proposal</a:t>
                      </a:r>
                      <a:endParaRPr lang="en-US" sz="1800" b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37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1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616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2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0739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3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423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Presentation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1475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Report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87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5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Models in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F660D8-5AAD-9E0B-844F-167A70A6F80D}"/>
              </a:ext>
            </a:extLst>
          </p:cNvPr>
          <p:cNvGrpSpPr/>
          <p:nvPr/>
        </p:nvGrpSpPr>
        <p:grpSpPr>
          <a:xfrm>
            <a:off x="1550049" y="1571625"/>
            <a:ext cx="9050019" cy="4547570"/>
            <a:chOff x="-365322" y="-137227"/>
            <a:chExt cx="12434160" cy="62480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96559C-A966-DCFA-46A9-D10001D75B97}"/>
                </a:ext>
              </a:extLst>
            </p:cNvPr>
            <p:cNvSpPr txBox="1"/>
            <p:nvPr/>
          </p:nvSpPr>
          <p:spPr>
            <a:xfrm>
              <a:off x="1483785" y="3628819"/>
              <a:ext cx="3273245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Husky (On/Off-Road Skid-Steer Robot)</a:t>
              </a:r>
            </a:p>
          </p:txBody>
        </p:sp>
        <p:pic>
          <p:nvPicPr>
            <p:cNvPr id="6" name="Picture 5" descr="A yellow machine on grass&#10;&#10;Description automatically generated">
              <a:extLst>
                <a:ext uri="{FF2B5EF4-FFF2-40B4-BE49-F238E27FC236}">
                  <a16:creationId xmlns:a16="http://schemas.microsoft.com/office/drawing/2014/main" id="{69FF176A-E568-665A-FE24-179B4DEB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7016" y="2022433"/>
              <a:ext cx="2926080" cy="1645607"/>
            </a:xfrm>
            <a:prstGeom prst="rect">
              <a:avLst/>
            </a:prstGeom>
          </p:spPr>
        </p:pic>
        <p:pic>
          <p:nvPicPr>
            <p:cNvPr id="7" name="Picture 6" descr="A yellow robot on rocks&#10;&#10;Description automatically generated">
              <a:extLst>
                <a:ext uri="{FF2B5EF4-FFF2-40B4-BE49-F238E27FC236}">
                  <a16:creationId xmlns:a16="http://schemas.microsoft.com/office/drawing/2014/main" id="{EED40AA3-25BF-4F40-DF8F-3101DC7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84" y="2019300"/>
              <a:ext cx="2926080" cy="164696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F258A6-0AD6-E2DC-4B42-7C9C364B3407}"/>
                </a:ext>
              </a:extLst>
            </p:cNvPr>
            <p:cNvSpPr txBox="1"/>
            <p:nvPr/>
          </p:nvSpPr>
          <p:spPr>
            <a:xfrm>
              <a:off x="6896684" y="3619666"/>
              <a:ext cx="4455948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Hunter SE (On/Off-Road Ackermann Steered Vehicle)</a:t>
              </a:r>
            </a:p>
          </p:txBody>
        </p:sp>
        <p:pic>
          <p:nvPicPr>
            <p:cNvPr id="9" name="Picture 8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EDF64EF8-0056-F140-7EAE-AE9E9BAB0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85" b="9185"/>
            <a:stretch/>
          </p:blipFill>
          <p:spPr>
            <a:xfrm>
              <a:off x="9141419" y="2019299"/>
              <a:ext cx="2926080" cy="1646966"/>
            </a:xfrm>
            <a:prstGeom prst="rect">
              <a:avLst/>
            </a:prstGeom>
          </p:spPr>
        </p:pic>
        <p:pic>
          <p:nvPicPr>
            <p:cNvPr id="10" name="Picture 9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1608CDD0-12EC-2752-9ABA-249698EF8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385" b="9185"/>
            <a:stretch/>
          </p:blipFill>
          <p:spPr>
            <a:xfrm>
              <a:off x="6133548" y="2026245"/>
              <a:ext cx="2926080" cy="1646966"/>
            </a:xfrm>
            <a:prstGeom prst="rect">
              <a:avLst/>
            </a:prstGeom>
          </p:spPr>
        </p:pic>
        <p:pic>
          <p:nvPicPr>
            <p:cNvPr id="13" name="Picture 12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CDC2467B-AADC-A4C3-0271-393531CBF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121823" y="-137227"/>
              <a:ext cx="2926080" cy="1828800"/>
            </a:xfrm>
            <a:prstGeom prst="rect">
              <a:avLst/>
            </a:prstGeom>
          </p:spPr>
        </p:pic>
        <p:pic>
          <p:nvPicPr>
            <p:cNvPr id="15" name="Picture 14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FC83E3B8-EBC1-DBA3-0F72-3845C26A1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0" r="5000"/>
            <a:stretch/>
          </p:blipFill>
          <p:spPr>
            <a:xfrm>
              <a:off x="9141419" y="-137227"/>
              <a:ext cx="2926080" cy="1828800"/>
            </a:xfrm>
            <a:prstGeom prst="rect">
              <a:avLst/>
            </a:prstGeom>
          </p:spPr>
        </p:pic>
        <p:pic>
          <p:nvPicPr>
            <p:cNvPr id="16" name="Picture 15" descr="A black robot on a road&#10;&#10;Description automatically generated">
              <a:extLst>
                <a:ext uri="{FF2B5EF4-FFF2-40B4-BE49-F238E27FC236}">
                  <a16:creationId xmlns:a16="http://schemas.microsoft.com/office/drawing/2014/main" id="{398AC7DE-D30C-DF0C-87C8-C856D8AA6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00" r="5000"/>
            <a:stretch/>
          </p:blipFill>
          <p:spPr>
            <a:xfrm>
              <a:off x="3128355" y="-137227"/>
              <a:ext cx="2926080" cy="1828800"/>
            </a:xfrm>
            <a:prstGeom prst="rect">
              <a:avLst/>
            </a:prstGeom>
          </p:spPr>
        </p:pic>
        <p:pic>
          <p:nvPicPr>
            <p:cNvPr id="18" name="Picture 17" descr="A toy car on the ground&#10;&#10;Description automatically generated">
              <a:extLst>
                <a:ext uri="{FF2B5EF4-FFF2-40B4-BE49-F238E27FC236}">
                  <a16:creationId xmlns:a16="http://schemas.microsoft.com/office/drawing/2014/main" id="{0F383B13-3F29-8E81-F5BF-D5B3E3782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00" r="5000"/>
            <a:stretch/>
          </p:blipFill>
          <p:spPr>
            <a:xfrm>
              <a:off x="6134887" y="-137227"/>
              <a:ext cx="2926080" cy="1828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C3487E-28A5-4A50-02C0-B481235813F3}"/>
                </a:ext>
              </a:extLst>
            </p:cNvPr>
            <p:cNvSpPr txBox="1"/>
            <p:nvPr/>
          </p:nvSpPr>
          <p:spPr>
            <a:xfrm>
              <a:off x="2129890" y="1640970"/>
              <a:ext cx="1982624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1"/>
                </a:rPr>
                <a:t>Nigel (</a:t>
              </a:r>
              <a:r>
                <a:rPr lang="en-US" sz="1000" dirty="0">
                  <a:hlinkClick r:id="rId11"/>
                </a:rPr>
                <a:t>Native </a:t>
              </a:r>
              <a:r>
                <a:rPr lang="en-US" sz="1000" dirty="0">
                  <a:hlinkClick r:id="rId11"/>
                </a:rPr>
                <a:t>Vehicle)</a:t>
              </a:r>
              <a:endParaRPr lang="en-US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32C59E-F054-FAB4-0402-C540479B795E}"/>
                </a:ext>
              </a:extLst>
            </p:cNvPr>
            <p:cNvSpPr txBox="1"/>
            <p:nvPr/>
          </p:nvSpPr>
          <p:spPr>
            <a:xfrm>
              <a:off x="7709987" y="1640970"/>
              <a:ext cx="2826152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2"/>
                </a:rPr>
                <a:t>F1TENTH (1/10</a:t>
              </a:r>
              <a:r>
                <a:rPr lang="en-US" sz="1000" baseline="30000" dirty="0">
                  <a:hlinkClick r:id="rId12"/>
                </a:rPr>
                <a:t>th</a:t>
              </a:r>
              <a:r>
                <a:rPr lang="en-US" sz="1000" dirty="0">
                  <a:hlinkClick r:id="rId12"/>
                </a:rPr>
                <a:t>  Scale Racecar)</a:t>
              </a:r>
              <a:endParaRPr lang="en-US" sz="1000" dirty="0"/>
            </a:p>
          </p:txBody>
        </p:sp>
        <p:pic>
          <p:nvPicPr>
            <p:cNvPr id="29" name="Picture 28" descr="A orange and black vehicle on a rocky hill&#10;&#10;Description automatically generated">
              <a:extLst>
                <a:ext uri="{FF2B5EF4-FFF2-40B4-BE49-F238E27FC236}">
                  <a16:creationId xmlns:a16="http://schemas.microsoft.com/office/drawing/2014/main" id="{5B80CA1A-1EDF-7CA3-B1CA-A01751A1C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8333" b="8333"/>
            <a:stretch/>
          </p:blipFill>
          <p:spPr>
            <a:xfrm>
              <a:off x="6136226" y="3980793"/>
              <a:ext cx="2926080" cy="1828800"/>
            </a:xfrm>
            <a:prstGeom prst="rect">
              <a:avLst/>
            </a:prstGeom>
          </p:spPr>
        </p:pic>
        <p:pic>
          <p:nvPicPr>
            <p:cNvPr id="31" name="Picture 30" descr="A orange vehicle on a rocky hill&#10;&#10;Description automatically generated">
              <a:extLst>
                <a:ext uri="{FF2B5EF4-FFF2-40B4-BE49-F238E27FC236}">
                  <a16:creationId xmlns:a16="http://schemas.microsoft.com/office/drawing/2014/main" id="{6A66E2A8-57DB-EB3F-514D-2A988442D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00" r="5000"/>
            <a:stretch/>
          </p:blipFill>
          <p:spPr>
            <a:xfrm>
              <a:off x="9142758" y="3980793"/>
              <a:ext cx="2926080" cy="1828800"/>
            </a:xfrm>
            <a:prstGeom prst="rect">
              <a:avLst/>
            </a:prstGeom>
          </p:spPr>
        </p:pic>
        <p:pic>
          <p:nvPicPr>
            <p:cNvPr id="34" name="Picture 33" descr="A car on the road&#10;&#10;Description automatically generated">
              <a:extLst>
                <a:ext uri="{FF2B5EF4-FFF2-40B4-BE49-F238E27FC236}">
                  <a16:creationId xmlns:a16="http://schemas.microsoft.com/office/drawing/2014/main" id="{7778A2E1-78D2-AD0C-56FF-D05FE82D4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00" r="5000"/>
            <a:stretch/>
          </p:blipFill>
          <p:spPr>
            <a:xfrm>
              <a:off x="3129694" y="3980793"/>
              <a:ext cx="2926080" cy="18288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42D08A-B8C5-99D5-F6D2-EED66A70AF88}"/>
                </a:ext>
              </a:extLst>
            </p:cNvPr>
            <p:cNvSpPr txBox="1"/>
            <p:nvPr/>
          </p:nvSpPr>
          <p:spPr>
            <a:xfrm>
              <a:off x="7438984" y="5770662"/>
              <a:ext cx="3409796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6"/>
                </a:rPr>
                <a:t>RZR (Recreational Off-Highway Vehicle)</a:t>
              </a:r>
              <a:endParaRPr lang="en-US" sz="1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607910-A28F-1784-5A25-C5ED122C7D09}"/>
                </a:ext>
              </a:extLst>
            </p:cNvPr>
            <p:cNvSpPr txBox="1"/>
            <p:nvPr/>
          </p:nvSpPr>
          <p:spPr>
            <a:xfrm>
              <a:off x="1402540" y="5772555"/>
              <a:ext cx="3460450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hlinkClick r:id="rId17"/>
                </a:rPr>
                <a:t>OpenCAV</a:t>
              </a:r>
              <a:r>
                <a:rPr lang="en-US" sz="1000" dirty="0">
                  <a:hlinkClick r:id="rId17"/>
                </a:rPr>
                <a:t> (On-Road Commercial Vehicle)</a:t>
              </a:r>
              <a:endParaRPr lang="en-US" sz="10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3100733-761B-DB5B-34D1-FE9255C7B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2" t="19547" r="17403" b="8179"/>
            <a:stretch/>
          </p:blipFill>
          <p:spPr bwMode="auto">
            <a:xfrm>
              <a:off x="123162" y="3980793"/>
              <a:ext cx="2926080" cy="1828800"/>
            </a:xfrm>
            <a:prstGeom prst="rect">
              <a:avLst/>
            </a:prstGeom>
            <a:ln w="762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9B9B85-2264-A4D1-A0DD-756ADD50EEC2}"/>
                </a:ext>
              </a:extLst>
            </p:cNvPr>
            <p:cNvSpPr txBox="1"/>
            <p:nvPr/>
          </p:nvSpPr>
          <p:spPr>
            <a:xfrm rot="16200000">
              <a:off x="-1050494" y="565741"/>
              <a:ext cx="179321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SMALL-SCALE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2B5099-5960-9F3C-1D91-C90709914FDF}"/>
                </a:ext>
              </a:extLst>
            </p:cNvPr>
            <p:cNvSpPr txBox="1"/>
            <p:nvPr/>
          </p:nvSpPr>
          <p:spPr>
            <a:xfrm rot="16200000">
              <a:off x="-886412" y="2638296"/>
              <a:ext cx="146505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MID-SCALE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FDCB7A-752B-C04D-ECA2-5A65833090CF}"/>
                </a:ext>
              </a:extLst>
            </p:cNvPr>
            <p:cNvSpPr txBox="1"/>
            <p:nvPr/>
          </p:nvSpPr>
          <p:spPr>
            <a:xfrm rot="16200000">
              <a:off x="-973412" y="4683759"/>
              <a:ext cx="1639045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FULL-SCALE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APIs to connect with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7794E-6996-791C-3F7B-034209CBC92A}"/>
              </a:ext>
            </a:extLst>
          </p:cNvPr>
          <p:cNvGrpSpPr/>
          <p:nvPr/>
        </p:nvGrpSpPr>
        <p:grpSpPr>
          <a:xfrm>
            <a:off x="4284576" y="1571625"/>
            <a:ext cx="7278244" cy="4640408"/>
            <a:chOff x="3916668" y="1595308"/>
            <a:chExt cx="7646152" cy="487497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087694-A8C7-B83F-12F7-FA29697B979C}"/>
                </a:ext>
              </a:extLst>
            </p:cNvPr>
            <p:cNvGrpSpPr/>
            <p:nvPr/>
          </p:nvGrpSpPr>
          <p:grpSpPr>
            <a:xfrm>
              <a:off x="4620799" y="3424108"/>
              <a:ext cx="1769810" cy="549668"/>
              <a:chOff x="1421931" y="3468498"/>
              <a:chExt cx="1769810" cy="54966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31ADE-3136-ECDB-A3D7-009A79B76318}"/>
                  </a:ext>
                </a:extLst>
              </p:cNvPr>
              <p:cNvSpPr txBox="1"/>
              <p:nvPr/>
            </p:nvSpPr>
            <p:spPr>
              <a:xfrm>
                <a:off x="1839126" y="3468498"/>
                <a:ext cx="135261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Python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E9FC3D3-5641-20C5-BEB1-976EF534E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931" y="3532286"/>
                <a:ext cx="417195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2F80D5-11AC-D1A1-2791-616F1280FD25}"/>
                </a:ext>
              </a:extLst>
            </p:cNvPr>
            <p:cNvGrpSpPr/>
            <p:nvPr/>
          </p:nvGrpSpPr>
          <p:grpSpPr>
            <a:xfrm>
              <a:off x="9304043" y="3482419"/>
              <a:ext cx="1220548" cy="549668"/>
              <a:chOff x="7571202" y="3468498"/>
              <a:chExt cx="1220548" cy="54966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C3C17D-C665-A5D9-54AD-CCE9D8D76AF5}"/>
                  </a:ext>
                </a:extLst>
              </p:cNvPr>
              <p:cNvSpPr txBox="1"/>
              <p:nvPr/>
            </p:nvSpPr>
            <p:spPr>
              <a:xfrm>
                <a:off x="7978025" y="3468498"/>
                <a:ext cx="81372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C++</a:t>
                </a:r>
              </a:p>
            </p:txBody>
          </p:sp>
          <p:pic>
            <p:nvPicPr>
              <p:cNvPr id="1028" name="Picture 4" descr="C++ - Wikipedia">
                <a:extLst>
                  <a:ext uri="{FF2B5EF4-FFF2-40B4-BE49-F238E27FC236}">
                    <a16:creationId xmlns:a16="http://schemas.microsoft.com/office/drawing/2014/main" id="{0DCEC2F9-C279-1FB9-D295-E64FE969BF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1202" y="3532286"/>
                <a:ext cx="40682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EB36FF-201F-D07C-71C5-E1EFE04A827C}"/>
                </a:ext>
              </a:extLst>
            </p:cNvPr>
            <p:cNvGrpSpPr/>
            <p:nvPr/>
          </p:nvGrpSpPr>
          <p:grpSpPr>
            <a:xfrm>
              <a:off x="4871325" y="5880547"/>
              <a:ext cx="1292973" cy="549668"/>
              <a:chOff x="1395243" y="5632161"/>
              <a:chExt cx="1292973" cy="54966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607910-A28F-1784-5A25-C5ED122C7D09}"/>
                  </a:ext>
                </a:extLst>
              </p:cNvPr>
              <p:cNvSpPr txBox="1"/>
              <p:nvPr/>
            </p:nvSpPr>
            <p:spPr>
              <a:xfrm>
                <a:off x="1839126" y="5632161"/>
                <a:ext cx="849090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</a:t>
                </a: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CA13E46-671E-CB74-7CAD-3092335A99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08"/>
              <a:stretch/>
            </p:blipFill>
            <p:spPr bwMode="auto">
              <a:xfrm>
                <a:off x="1395243" y="5695949"/>
                <a:ext cx="44388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975B00-DCCB-54A2-4795-0191F798C2FA}"/>
                </a:ext>
              </a:extLst>
            </p:cNvPr>
            <p:cNvGrpSpPr/>
            <p:nvPr/>
          </p:nvGrpSpPr>
          <p:grpSpPr>
            <a:xfrm>
              <a:off x="9117434" y="5920616"/>
              <a:ext cx="1969109" cy="549668"/>
              <a:chOff x="7167868" y="5632160"/>
              <a:chExt cx="1969109" cy="54966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42D08A-B8C5-99D5-F6D2-EED66A70AF88}"/>
                  </a:ext>
                </a:extLst>
              </p:cNvPr>
              <p:cNvSpPr txBox="1"/>
              <p:nvPr/>
            </p:nvSpPr>
            <p:spPr>
              <a:xfrm>
                <a:off x="7978025" y="5632160"/>
                <a:ext cx="1158952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 2</a:t>
                </a:r>
              </a:p>
            </p:txBody>
          </p:sp>
          <p:pic>
            <p:nvPicPr>
              <p:cNvPr id="1032" name="Picture 8" descr="ros2">
                <a:extLst>
                  <a:ext uri="{FF2B5EF4-FFF2-40B4-BE49-F238E27FC236}">
                    <a16:creationId xmlns:a16="http://schemas.microsoft.com/office/drawing/2014/main" id="{ECA29740-24B7-F599-9614-A102240B9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2" t="16251" r="6836" b="5624"/>
              <a:stretch/>
            </p:blipFill>
            <p:spPr bwMode="auto">
              <a:xfrm>
                <a:off x="7167868" y="5695949"/>
                <a:ext cx="810157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D3E984D-8E2C-6AE4-19B2-D807970B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1620" y="4053273"/>
              <a:ext cx="3251200" cy="1828800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F8C10A0-5035-2B16-34E1-A1293627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1620" y="1659096"/>
              <a:ext cx="3251200" cy="1828800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181CA3-6BBD-EE4A-DD0E-F97FD6677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6668" y="1595308"/>
              <a:ext cx="3251200" cy="1828800"/>
            </a:xfrm>
            <a:prstGeom prst="rect">
              <a:avLst/>
            </a:prstGeom>
          </p:spPr>
        </p:pic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A855F2D-F6D3-F1C1-70C1-D2927C85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668" y="4053273"/>
              <a:ext cx="3251200" cy="1828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1AE4-6076-2619-9F3E-452D6E3538BB}"/>
              </a:ext>
            </a:extLst>
          </p:cNvPr>
          <p:cNvGrpSpPr/>
          <p:nvPr/>
        </p:nvGrpSpPr>
        <p:grpSpPr>
          <a:xfrm>
            <a:off x="459242" y="2502746"/>
            <a:ext cx="3264702" cy="2352020"/>
            <a:chOff x="459242" y="2676348"/>
            <a:chExt cx="3264702" cy="2352020"/>
          </a:xfrm>
        </p:grpSpPr>
        <p:pic>
          <p:nvPicPr>
            <p:cNvPr id="16" name="Picture 1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C0B98A0-C1E5-024C-9641-BDDF21A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242" y="2676348"/>
              <a:ext cx="3264702" cy="1828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BA831-5881-CB47-D340-8490418EFCA1}"/>
                </a:ext>
              </a:extLst>
            </p:cNvPr>
            <p:cNvGrpSpPr/>
            <p:nvPr/>
          </p:nvGrpSpPr>
          <p:grpSpPr>
            <a:xfrm>
              <a:off x="933892" y="4505148"/>
              <a:ext cx="2315401" cy="523220"/>
              <a:chOff x="1158227" y="4520113"/>
              <a:chExt cx="2315401" cy="523220"/>
            </a:xfrm>
          </p:grpSpPr>
          <p:pic>
            <p:nvPicPr>
              <p:cNvPr id="26" name="Picture 25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CA1D8E9F-2D74-789E-174F-58A28F98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227" y="455312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56A986-8232-DCC4-8227-966D7E3795EA}"/>
                  </a:ext>
                </a:extLst>
              </p:cNvPr>
              <p:cNvSpPr txBox="1"/>
              <p:nvPr/>
            </p:nvSpPr>
            <p:spPr>
              <a:xfrm>
                <a:off x="1615427" y="4520113"/>
                <a:ext cx="1858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AutoDRIVE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16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HMIs to connect with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1AE4-6076-2619-9F3E-452D6E3538BB}"/>
              </a:ext>
            </a:extLst>
          </p:cNvPr>
          <p:cNvGrpSpPr/>
          <p:nvPr/>
        </p:nvGrpSpPr>
        <p:grpSpPr>
          <a:xfrm>
            <a:off x="459242" y="2502746"/>
            <a:ext cx="3264702" cy="2352020"/>
            <a:chOff x="459242" y="2676348"/>
            <a:chExt cx="3264702" cy="2352020"/>
          </a:xfrm>
        </p:grpSpPr>
        <p:pic>
          <p:nvPicPr>
            <p:cNvPr id="16" name="Picture 1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C0B98A0-C1E5-024C-9641-BDDF21A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242" y="2676348"/>
              <a:ext cx="3264702" cy="1828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BA831-5881-CB47-D340-8490418EFCA1}"/>
                </a:ext>
              </a:extLst>
            </p:cNvPr>
            <p:cNvGrpSpPr/>
            <p:nvPr/>
          </p:nvGrpSpPr>
          <p:grpSpPr>
            <a:xfrm>
              <a:off x="933892" y="4505148"/>
              <a:ext cx="2315401" cy="523220"/>
              <a:chOff x="1158227" y="4520113"/>
              <a:chExt cx="2315401" cy="523220"/>
            </a:xfrm>
          </p:grpSpPr>
          <p:pic>
            <p:nvPicPr>
              <p:cNvPr id="26" name="Picture 25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CA1D8E9F-2D74-789E-174F-58A28F98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227" y="455312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56A986-8232-DCC4-8227-966D7E3795EA}"/>
                  </a:ext>
                </a:extLst>
              </p:cNvPr>
              <p:cNvSpPr txBox="1"/>
              <p:nvPr/>
            </p:nvSpPr>
            <p:spPr>
              <a:xfrm>
                <a:off x="1615427" y="4520113"/>
                <a:ext cx="1858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AutoDRIVE</a:t>
                </a: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79345F-1890-4A2A-AD05-7F64A16EF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64" y="2633472"/>
            <a:ext cx="1591056" cy="1591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9A3F63-0542-8787-A651-10E2B98C1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044" y="2621618"/>
            <a:ext cx="2745891" cy="1592617"/>
          </a:xfrm>
          <a:prstGeom prst="rect">
            <a:avLst/>
          </a:prstGeom>
        </p:spPr>
      </p:pic>
      <p:pic>
        <p:nvPicPr>
          <p:cNvPr id="17" name="Picture 4" descr="Keyboard Mouse Combos - Wireless, Bluetooth, Wired | Logitech">
            <a:extLst>
              <a:ext uri="{FF2B5EF4-FFF2-40B4-BE49-F238E27FC236}">
                <a16:creationId xmlns:a16="http://schemas.microsoft.com/office/drawing/2014/main" id="{6E3F8F5E-98C1-18EB-282A-83031111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29" y="2621618"/>
            <a:ext cx="3182111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5CBA0E-1359-F1DE-60CB-0B684ACF5F6E}"/>
              </a:ext>
            </a:extLst>
          </p:cNvPr>
          <p:cNvSpPr txBox="1"/>
          <p:nvPr/>
        </p:nvSpPr>
        <p:spPr>
          <a:xfrm>
            <a:off x="4012258" y="4298536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16122"/>
                </a:solidFill>
              </a:rPr>
              <a:t>Keyboard+Mouse</a:t>
            </a:r>
            <a:endParaRPr lang="en-US" sz="2800" dirty="0">
              <a:solidFill>
                <a:srgbClr val="F1612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942B02-75AF-CBF9-0CE2-8A04AFC6DB0C}"/>
              </a:ext>
            </a:extLst>
          </p:cNvPr>
          <p:cNvSpPr txBox="1"/>
          <p:nvPr/>
        </p:nvSpPr>
        <p:spPr>
          <a:xfrm>
            <a:off x="7146223" y="4331546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Gamepad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093719-81FB-7D7A-EC86-7F50FBB9EC65}"/>
              </a:ext>
            </a:extLst>
          </p:cNvPr>
          <p:cNvSpPr txBox="1"/>
          <p:nvPr/>
        </p:nvSpPr>
        <p:spPr>
          <a:xfrm>
            <a:off x="9408200" y="4331546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Driving Rig</a:t>
            </a:r>
          </a:p>
        </p:txBody>
      </p:sp>
      <p:pic>
        <p:nvPicPr>
          <p:cNvPr id="31" name="Graphic 30" descr="Checkbox Checked with solid fill">
            <a:extLst>
              <a:ext uri="{FF2B5EF4-FFF2-40B4-BE49-F238E27FC236}">
                <a16:creationId xmlns:a16="http://schemas.microsoft.com/office/drawing/2014/main" id="{E6B96F9F-1C54-B8CF-84E6-E59A1FFC4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7883" y="4805467"/>
            <a:ext cx="914400" cy="914400"/>
          </a:xfrm>
          <a:prstGeom prst="rect">
            <a:avLst/>
          </a:prstGeom>
        </p:spPr>
      </p:pic>
      <p:pic>
        <p:nvPicPr>
          <p:cNvPr id="32" name="Graphic 31" descr="Checkbox Checked with solid fill">
            <a:extLst>
              <a:ext uri="{FF2B5EF4-FFF2-40B4-BE49-F238E27FC236}">
                <a16:creationId xmlns:a16="http://schemas.microsoft.com/office/drawing/2014/main" id="{E38AA730-A6B9-9811-AFBA-7A4D7F3C2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8775" y="4805467"/>
            <a:ext cx="914400" cy="914400"/>
          </a:xfrm>
          <a:prstGeom prst="rect">
            <a:avLst/>
          </a:prstGeom>
        </p:spPr>
      </p:pic>
      <p:pic>
        <p:nvPicPr>
          <p:cNvPr id="33" name="Graphic 32" descr="Checkbox Checked with solid fill">
            <a:extLst>
              <a:ext uri="{FF2B5EF4-FFF2-40B4-BE49-F238E27FC236}">
                <a16:creationId xmlns:a16="http://schemas.microsoft.com/office/drawing/2014/main" id="{1DF02251-9D17-D47E-0DD0-4810A81F7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00138" y="4805467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EFF850C-AB28-75F3-44E1-949C3B8560CC}"/>
              </a:ext>
            </a:extLst>
          </p:cNvPr>
          <p:cNvSpPr txBox="1"/>
          <p:nvPr/>
        </p:nvSpPr>
        <p:spPr>
          <a:xfrm>
            <a:off x="459242" y="5719867"/>
            <a:ext cx="3526991" cy="369332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Direct HMI vs. API-Mediated HMI</a:t>
            </a:r>
          </a:p>
        </p:txBody>
      </p:sp>
    </p:spTree>
    <p:extLst>
      <p:ext uri="{BB962C8B-B14F-4D97-AF65-F5344CB8AC3E}">
        <p14:creationId xmlns:p14="http://schemas.microsoft.com/office/powerpoint/2010/main" val="33295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Ecosystem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Computing: </a:t>
            </a:r>
            <a:r>
              <a:rPr lang="en-US" dirty="0"/>
              <a:t>Multi-threading</a:t>
            </a:r>
          </a:p>
          <a:p>
            <a:r>
              <a:rPr lang="en-US" b="1" dirty="0"/>
              <a:t>Profiling: </a:t>
            </a:r>
            <a:r>
              <a:rPr lang="en-US" dirty="0"/>
              <a:t>Alienware X15</a:t>
            </a:r>
          </a:p>
          <a:p>
            <a:r>
              <a:rPr lang="en-US" b="1" dirty="0"/>
              <a:t>Platforms: </a:t>
            </a:r>
            <a:r>
              <a:rPr lang="en-US" dirty="0"/>
              <a:t>Husky, Hunter SE</a:t>
            </a:r>
          </a:p>
          <a:p>
            <a:r>
              <a:rPr lang="en-US" b="1" dirty="0"/>
              <a:t>Sensors:</a:t>
            </a:r>
          </a:p>
          <a:p>
            <a:pPr lvl="1"/>
            <a:r>
              <a:rPr lang="en-US" dirty="0"/>
              <a:t>Modularize 2D and 3D LIDARs</a:t>
            </a:r>
          </a:p>
          <a:p>
            <a:pPr lvl="1"/>
            <a:r>
              <a:rPr lang="en-US" dirty="0"/>
              <a:t>API for 3D LIDAR [in progress]</a:t>
            </a:r>
          </a:p>
          <a:p>
            <a:r>
              <a:rPr lang="en-US" dirty="0"/>
              <a:t>Nigel </a:t>
            </a:r>
            <a:r>
              <a:rPr lang="en-US" dirty="0">
                <a:hlinkClick r:id="rId2"/>
              </a:rPr>
              <a:t>assembly guide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BOM</a:t>
            </a:r>
            <a:endParaRPr lang="en-US" dirty="0"/>
          </a:p>
          <a:p>
            <a:r>
              <a:rPr lang="en-US" b="1" dirty="0"/>
              <a:t>Release:</a:t>
            </a:r>
          </a:p>
          <a:p>
            <a:pPr lvl="1"/>
            <a:r>
              <a:rPr lang="en-US" dirty="0">
                <a:hlinkClick r:id="rId4"/>
              </a:rPr>
              <a:t>AutoDRIVE Simulator 0.3.0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AutoDRIVE Devkit 0.3.0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LinkedIn Post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26970-79DE-98B2-CB37-50A3B7802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7906" y="785314"/>
            <a:ext cx="1671076" cy="54864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09CD551-D5C1-BE6C-29C7-5ECAC99EE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720" y="1612230"/>
            <a:ext cx="4220308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FF1D90-0E5B-CBFF-C7AE-981FA84A68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6227" y="3985714"/>
            <a:ext cx="43891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4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Mid-Scale Robot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Hunter SE System ID</a:t>
            </a:r>
          </a:p>
          <a:p>
            <a:pPr lvl="1"/>
            <a:r>
              <a:rPr lang="en-US" dirty="0"/>
              <a:t>Geometric Measurements</a:t>
            </a:r>
          </a:p>
          <a:p>
            <a:pPr lvl="1"/>
            <a:r>
              <a:rPr lang="en-US" dirty="0"/>
              <a:t>Static measurements</a:t>
            </a:r>
          </a:p>
          <a:p>
            <a:pPr lvl="2"/>
            <a:r>
              <a:rPr lang="en-US" dirty="0"/>
              <a:t>Mass identification</a:t>
            </a:r>
          </a:p>
          <a:p>
            <a:pPr lvl="2"/>
            <a:r>
              <a:rPr lang="en-US" dirty="0" err="1"/>
              <a:t>CoM</a:t>
            </a:r>
            <a:r>
              <a:rPr lang="en-US" dirty="0"/>
              <a:t> identification</a:t>
            </a:r>
          </a:p>
          <a:p>
            <a:pPr lvl="1"/>
            <a:r>
              <a:rPr lang="en-US" dirty="0"/>
              <a:t>Actuator limits ID [TODO]</a:t>
            </a:r>
          </a:p>
          <a:p>
            <a:r>
              <a:rPr lang="en-US" dirty="0"/>
              <a:t>Husky System ID</a:t>
            </a:r>
          </a:p>
          <a:p>
            <a:pPr lvl="1"/>
            <a:r>
              <a:rPr lang="en-US" dirty="0"/>
              <a:t>Geometric Measurements</a:t>
            </a:r>
          </a:p>
          <a:p>
            <a:pPr lvl="1"/>
            <a:r>
              <a:rPr lang="en-US" dirty="0"/>
              <a:t>Static measurements</a:t>
            </a:r>
          </a:p>
          <a:p>
            <a:pPr lvl="2"/>
            <a:r>
              <a:rPr lang="en-US" dirty="0"/>
              <a:t>TODO</a:t>
            </a:r>
          </a:p>
          <a:p>
            <a:pPr lvl="1"/>
            <a:r>
              <a:rPr lang="en-US" dirty="0"/>
              <a:t>Actuator limits ID [in progress]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11" descr="A machine with wheels and wires&#10;&#10;Description automatically generated">
            <a:extLst>
              <a:ext uri="{FF2B5EF4-FFF2-40B4-BE49-F238E27FC236}">
                <a16:creationId xmlns:a16="http://schemas.microsoft.com/office/drawing/2014/main" id="{A908D825-84CF-260C-6E8C-5B93B506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1809750"/>
            <a:ext cx="3048000" cy="2286000"/>
          </a:xfrm>
          <a:prstGeom prst="rect">
            <a:avLst/>
          </a:prstGeom>
        </p:spPr>
      </p:pic>
      <p:pic>
        <p:nvPicPr>
          <p:cNvPr id="16" name="Picture 15" descr="A white robot with black wheels&#10;&#10;Description automatically generated">
            <a:extLst>
              <a:ext uri="{FF2B5EF4-FFF2-40B4-BE49-F238E27FC236}">
                <a16:creationId xmlns:a16="http://schemas.microsoft.com/office/drawing/2014/main" id="{6F875409-899D-BB90-9B20-AADE802B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12" y="1809750"/>
            <a:ext cx="3048000" cy="2286000"/>
          </a:xfrm>
          <a:prstGeom prst="rect">
            <a:avLst/>
          </a:prstGeom>
        </p:spPr>
      </p:pic>
      <p:pic>
        <p:nvPicPr>
          <p:cNvPr id="19" name="Picture 18" descr="A digital display with a screen&#10;&#10;Description automatically generated with medium confidence">
            <a:extLst>
              <a:ext uri="{FF2B5EF4-FFF2-40B4-BE49-F238E27FC236}">
                <a16:creationId xmlns:a16="http://schemas.microsoft.com/office/drawing/2014/main" id="{830920F7-84A6-9AAF-FDC0-19BC15225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0" y="4190120"/>
            <a:ext cx="2438400" cy="1828800"/>
          </a:xfrm>
          <a:prstGeom prst="rect">
            <a:avLst/>
          </a:prstGeom>
        </p:spPr>
      </p:pic>
      <p:pic>
        <p:nvPicPr>
          <p:cNvPr id="21" name="Picture 20" descr="A digital display with numbers and letters on it&#10;&#10;Description automatically generated">
            <a:extLst>
              <a:ext uri="{FF2B5EF4-FFF2-40B4-BE49-F238E27FC236}">
                <a16:creationId xmlns:a16="http://schemas.microsoft.com/office/drawing/2014/main" id="{C7525FB2-2EC0-4EE1-0F8B-939DF9A10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112" y="419012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7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Vehicle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Reflash SD Card with L4T </a:t>
            </a:r>
            <a:r>
              <a:rPr lang="en-US"/>
              <a:t>Ubuntu 20.04</a:t>
            </a:r>
            <a:endParaRPr lang="en-US" dirty="0"/>
          </a:p>
          <a:p>
            <a:pPr lvl="1"/>
            <a:r>
              <a:rPr lang="en-US" dirty="0" err="1">
                <a:hlinkClick r:id="rId2"/>
              </a:rPr>
              <a:t>JetPack</a:t>
            </a:r>
            <a:r>
              <a:rPr lang="en-US" dirty="0">
                <a:hlinkClick r:id="rId2"/>
              </a:rPr>
              <a:t> 5.1.1</a:t>
            </a:r>
            <a:endParaRPr lang="en-US" dirty="0"/>
          </a:p>
          <a:p>
            <a:pPr lvl="1"/>
            <a:r>
              <a:rPr lang="en-US" dirty="0"/>
              <a:t>Flashing instructions </a:t>
            </a:r>
            <a:r>
              <a:rPr lang="en-US" dirty="0">
                <a:hlinkClick r:id="rId3"/>
              </a:rPr>
              <a:t>[1]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[2]</a:t>
            </a:r>
            <a:endParaRPr lang="en-US" dirty="0"/>
          </a:p>
          <a:p>
            <a:r>
              <a:rPr lang="en-US" dirty="0"/>
              <a:t>Install ROS 2 Galactic</a:t>
            </a:r>
          </a:p>
          <a:p>
            <a:pPr lvl="1"/>
            <a:r>
              <a:rPr lang="en-US" dirty="0">
                <a:hlinkClick r:id="rId5"/>
              </a:rPr>
              <a:t>Install instructions</a:t>
            </a:r>
            <a:endParaRPr lang="en-US" dirty="0"/>
          </a:p>
          <a:p>
            <a:r>
              <a:rPr lang="en-US" dirty="0"/>
              <a:t>Install </a:t>
            </a:r>
            <a:r>
              <a:rPr lang="en-US" dirty="0" err="1"/>
              <a:t>Autoware</a:t>
            </a:r>
            <a:r>
              <a:rPr lang="en-US" dirty="0"/>
              <a:t> Universe [in progress]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 descr="A computer on a desk&#10;&#10;Description automatically generated">
            <a:extLst>
              <a:ext uri="{FF2B5EF4-FFF2-40B4-BE49-F238E27FC236}">
                <a16:creationId xmlns:a16="http://schemas.microsoft.com/office/drawing/2014/main" id="{CF9DF4F0-950D-BFA0-75A2-E024219D7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433" y="152224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microsoft.com/office/infopath/2007/PartnerControls"/>
    <ds:schemaRef ds:uri="http://schemas.microsoft.com/office/2006/metadata/properties"/>
    <ds:schemaRef ds:uri="74a92416-d9ca-4b07-a40e-6415e67b2c58"/>
    <ds:schemaRef ds:uri="f41829d9-305b-4af6-8494-753a2a44d293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3916</TotalTime>
  <Words>703</Words>
  <Application>Microsoft Office PowerPoint</Application>
  <PresentationFormat>Widescreen</PresentationFormat>
  <Paragraphs>175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Mongolian Baiti</vt:lpstr>
      <vt:lpstr>Trebuchet MS</vt:lpstr>
      <vt:lpstr>Wingdings 2</vt:lpstr>
      <vt:lpstr>Wingdings 3</vt:lpstr>
      <vt:lpstr>ARMLab CU-ICAR</vt:lpstr>
      <vt:lpstr>Capstone Project Update</vt:lpstr>
      <vt:lpstr>Planned Project Objectives</vt:lpstr>
      <vt:lpstr>Planned Project Objectives</vt:lpstr>
      <vt:lpstr>Digital Twin Models in AutoDRIVE Ecosystem</vt:lpstr>
      <vt:lpstr>APIs to connect with AutoDRIVE Ecosystem</vt:lpstr>
      <vt:lpstr>HMIs to connect with AutoDRIVE Ecosystem</vt:lpstr>
      <vt:lpstr>AutoDRIVE Ecosystem Updates</vt:lpstr>
      <vt:lpstr>Mid-Scale Robot Updates</vt:lpstr>
      <vt:lpstr>F1TENTH Vehicle Updates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Tanmay Samak</cp:lastModifiedBy>
  <cp:revision>148</cp:revision>
  <dcterms:created xsi:type="dcterms:W3CDTF">2020-04-29T07:35:04Z</dcterms:created>
  <dcterms:modified xsi:type="dcterms:W3CDTF">2023-11-08T19:24:15Z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